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</p:sldMasterIdLst>
  <p:notesMasterIdLst>
    <p:notesMasterId r:id="rId31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77" r:id="rId18"/>
    <p:sldId id="265" r:id="rId19"/>
    <p:sldId id="266" r:id="rId20"/>
    <p:sldId id="267" r:id="rId21"/>
    <p:sldId id="268" r:id="rId22"/>
    <p:sldId id="276" r:id="rId23"/>
    <p:sldId id="269" r:id="rId24"/>
    <p:sldId id="270" r:id="rId25"/>
    <p:sldId id="271" r:id="rId26"/>
    <p:sldId id="272" r:id="rId27"/>
    <p:sldId id="273" r:id="rId28"/>
    <p:sldId id="274" r:id="rId29"/>
    <p:sldId id="275" r:id="rId3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84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2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1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39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07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91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78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016E05B-6F8B-1940-BC7C-AA99469F0D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1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2FD79C-B91B-2946-BA28-49DF5C9ED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6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899CB73-E1F8-4349-843E-5D578E2B33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18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FA742C8-D1FF-E846-83FB-DE05F4C3D1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99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63D91F6-ECB1-7941-AEA8-144339D546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52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EC3CA20-095D-A740-8C98-0300D2CC90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73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ECF738E-1CC4-A343-904A-5A7A129A0B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08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70AF990-C0C6-8944-AAA5-060EDB4087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55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76F132-C6D2-A847-AC02-3A85496365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65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262634E-9CAD-6D46-A281-48DF9119E5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78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D0AFDA-A88D-074D-B59F-BE800E807B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96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A7D8E96-0331-4C4F-80FF-10B7513BD8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250709-B7D8-584C-88D0-635DCC3FB0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32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1BF385D-052A-E342-A6A3-D2A8550CAB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60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9834709-40C8-C244-9A54-00ACBCA65D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7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B81A622-32E8-3947-BFBD-E995557C71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263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259223F-BC3C-DB46-AA63-17767FA6A3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18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1820D4A-1E77-CA40-98C5-824A67DB05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473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53AC08-779D-BC44-97A5-FD13D47BCD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00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A32895-1677-F347-BEED-C5AD5AEC08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797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AFDC7C-AAA5-A34E-BEF1-254AE5BB55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022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BCCB046-807B-3649-8D87-AD6A26407B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5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BD6FC93-5C98-A241-AED6-26F5D0252C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50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38240A6-C830-EE48-BF78-EF09EBB0A5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126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B97AA82-41C3-CC4B-9AA0-A6CD117632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5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8DAFF0-A210-6E46-A52B-F129111302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0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2B57F95-EBDD-FC41-8D86-88ACCE84F3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742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C662F0-61D7-6E41-B1B7-155237590B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816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7B23BD-5430-F941-8832-C51144CD0E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919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791666-6AFD-3C46-A521-1BDB8BA8C9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159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4E0E06-A43B-544F-B9FA-AA5755D9B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581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516378-697B-D545-A597-9766588366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373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3DB3B70-9266-814F-BF07-F362E80614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6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4B29B0A-A991-7F40-9BFA-41727F87A9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FBAB76B-E3F4-064C-B73B-2ECE6D38B7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586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9447131-FC41-4043-B82E-DBB120B091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846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E62147-B173-5542-A144-D42988C631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66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402118E-DE26-214D-8A76-0E78920668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627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7D6D863-3312-D545-B870-38A362E1D9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72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99BFD3-422B-2146-A5E7-BB72952897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26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036B5BC-42C2-4E45-A4E6-86B72F21C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019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093DE50-7A11-8A4A-A0D8-A8707DD05D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838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02B76B-B8E1-4C41-88A1-1080A9C3F6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187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14CFA68-71E3-3541-96CA-329F326971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8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9C8BF2-15AD-AD4B-A02F-D9C6D5B469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509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AFC4BFB-09AB-3544-AA3F-1E481F728D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66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F284DD2-0866-B94B-9785-4ED03BF7E0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317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F53EC58-11F4-8242-A8DE-7E4D91943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289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8AA7EF-5E71-D24C-85AB-65CD6821DD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302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43B696-16FC-C543-8DFC-BC91D3C989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683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467E60-4769-F642-B68F-404FFE0AB8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887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AE35468-D9DC-2D4D-89A7-FE85E8A2A5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532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5E2792F-2951-6342-B641-B43F151545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232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A6D3D15-261A-6942-B53D-D0F1A54703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515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82CE600-4E5D-1144-9F17-2D89F14AA8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5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F901CA-8F34-A646-9EAB-9A6211FE8A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1139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0763B8-FD4A-2C4D-A8A3-90B33C97E6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1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4883389-AE7B-204F-AC3F-459968D4BE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147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219755-0D56-FF49-B9A8-5FB781C022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424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F5854DC-DC1B-804E-A167-E47ADE9E24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463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4A776CE-2A14-5344-B3FA-F7929AC74B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646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9BB260-9A1A-5E49-A2FA-F6CC4D8E34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585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8EF1BE5-58CE-8D4B-B1E2-26D7D89EA5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49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EC4B50-9763-0348-9BF0-C57477C8D1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679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AB8E29-13CC-5144-B2A0-37DBD30CC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685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86C220-AE41-2743-83E2-E9C54FB51B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4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9BAE526-E0D4-5649-83E2-E217BA518B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820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5A4EF41-F1B3-7D43-9BAB-C3B4539128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721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208210E-0D39-D14E-B068-3B03B63F7F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717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02C9CB-C16E-3A4C-AF2B-D18201CBC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8812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804DE73-2898-7B44-9252-662A91824C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632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14B5306-B9ED-D74D-8C05-22FB88AB89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529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D8F314-1F12-F247-9321-5191CC6FA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266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DCC4CA1-883D-B54B-9589-9F757AE70C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398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131999-59DA-E045-9BE3-80A9F35110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641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0F37D92-C0BF-6E4C-97ED-F517A22D8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2268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ECF8007-7DEA-C541-B0BB-D5DF319030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2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36AA63F-9A39-0240-A3C2-B116EC3BE4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038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97A147-5D24-3744-8A5F-E97E201429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42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8600" cy="4676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BBB423-B8F0-9549-8886-0C9BC2502A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6338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2D6D150-96DB-6D4C-B307-8D4D14C57D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368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FE41A5-942F-664D-907F-5F00E7787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484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22A4521-0B93-554E-ACD5-CE57533947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349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35D53B-553A-5440-B91C-2FA4B416A8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716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B265A91-C873-9D42-8703-67D3F08CFA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280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4A5748D-4246-774E-8806-DB125FAB4A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2024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5813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33288C7-9D90-1840-A080-40B47C654D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4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E3029D9-202B-5B4E-B105-3621B700D4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5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36" Type="http://schemas.openxmlformats.org/officeDocument/2006/relationships/image" Target="../media/image24.pn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Relationship Id="rId37" Type="http://schemas.openxmlformats.org/officeDocument/2006/relationships/image" Target="../media/image25.png"/><Relationship Id="rId38" Type="http://schemas.openxmlformats.org/officeDocument/2006/relationships/image" Target="../media/image26.png"/></Relationships>
</file>

<file path=ppt/slideMasters/_rels/slideMaster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31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36" Type="http://schemas.openxmlformats.org/officeDocument/2006/relationships/image" Target="../media/image27.png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42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36" Type="http://schemas.openxmlformats.org/officeDocument/2006/relationships/image" Target="../media/image24.png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Relationship Id="rId37" Type="http://schemas.openxmlformats.org/officeDocument/2006/relationships/image" Target="../media/image28.png"/></Relationships>
</file>

<file path=ppt/slideMasters/_rels/slideMaster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36" Type="http://schemas.openxmlformats.org/officeDocument/2006/relationships/image" Target="../media/image27.png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.png"/><Relationship Id="rId21" Type="http://schemas.openxmlformats.org/officeDocument/2006/relationships/image" Target="../media/image9.png"/><Relationship Id="rId22" Type="http://schemas.openxmlformats.org/officeDocument/2006/relationships/image" Target="../media/image10.png"/><Relationship Id="rId23" Type="http://schemas.openxmlformats.org/officeDocument/2006/relationships/image" Target="../media/image11.png"/><Relationship Id="rId24" Type="http://schemas.openxmlformats.org/officeDocument/2006/relationships/image" Target="../media/image12.png"/><Relationship Id="rId25" Type="http://schemas.openxmlformats.org/officeDocument/2006/relationships/image" Target="../media/image13.png"/><Relationship Id="rId26" Type="http://schemas.openxmlformats.org/officeDocument/2006/relationships/image" Target="../media/image14.png"/><Relationship Id="rId27" Type="http://schemas.openxmlformats.org/officeDocument/2006/relationships/image" Target="../media/image15.png"/><Relationship Id="rId28" Type="http://schemas.openxmlformats.org/officeDocument/2006/relationships/image" Target="../media/image16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30" Type="http://schemas.openxmlformats.org/officeDocument/2006/relationships/image" Target="../media/image18.png"/><Relationship Id="rId31" Type="http://schemas.openxmlformats.org/officeDocument/2006/relationships/image" Target="../media/image19.png"/><Relationship Id="rId32" Type="http://schemas.openxmlformats.org/officeDocument/2006/relationships/image" Target="../media/image20.png"/><Relationship Id="rId9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33" Type="http://schemas.openxmlformats.org/officeDocument/2006/relationships/image" Target="../media/image21.png"/><Relationship Id="rId34" Type="http://schemas.openxmlformats.org/officeDocument/2006/relationships/image" Target="../media/image22.png"/><Relationship Id="rId35" Type="http://schemas.openxmlformats.org/officeDocument/2006/relationships/image" Target="../media/image23.png"/><Relationship Id="rId36" Type="http://schemas.openxmlformats.org/officeDocument/2006/relationships/image" Target="../media/image27.png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20" Type="http://schemas.openxmlformats.org/officeDocument/2006/relationships/image" Target="../media/image35.png"/><Relationship Id="rId21" Type="http://schemas.openxmlformats.org/officeDocument/2006/relationships/image" Target="../media/image36.png"/><Relationship Id="rId22" Type="http://schemas.openxmlformats.org/officeDocument/2006/relationships/image" Target="../media/image37.png"/><Relationship Id="rId23" Type="http://schemas.openxmlformats.org/officeDocument/2006/relationships/image" Target="../media/image38.png"/><Relationship Id="rId24" Type="http://schemas.openxmlformats.org/officeDocument/2006/relationships/image" Target="../media/image39.png"/><Relationship Id="rId25" Type="http://schemas.openxmlformats.org/officeDocument/2006/relationships/image" Target="../media/image40.png"/><Relationship Id="rId26" Type="http://schemas.openxmlformats.org/officeDocument/2006/relationships/image" Target="../media/image41.png"/><Relationship Id="rId10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29.png"/><Relationship Id="rId14" Type="http://schemas.openxmlformats.org/officeDocument/2006/relationships/image" Target="../media/image10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33.png"/><Relationship Id="rId19" Type="http://schemas.openxmlformats.org/officeDocument/2006/relationships/image" Target="../media/image34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20" Type="http://schemas.openxmlformats.org/officeDocument/2006/relationships/image" Target="../media/image35.png"/><Relationship Id="rId21" Type="http://schemas.openxmlformats.org/officeDocument/2006/relationships/image" Target="../media/image37.png"/><Relationship Id="rId22" Type="http://schemas.openxmlformats.org/officeDocument/2006/relationships/image" Target="../media/image38.png"/><Relationship Id="rId23" Type="http://schemas.openxmlformats.org/officeDocument/2006/relationships/image" Target="../media/image39.png"/><Relationship Id="rId24" Type="http://schemas.openxmlformats.org/officeDocument/2006/relationships/image" Target="../media/image40.png"/><Relationship Id="rId25" Type="http://schemas.openxmlformats.org/officeDocument/2006/relationships/image" Target="../media/image41.png"/><Relationship Id="rId26" Type="http://schemas.openxmlformats.org/officeDocument/2006/relationships/image" Target="../media/image36.png"/><Relationship Id="rId10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29.png"/><Relationship Id="rId14" Type="http://schemas.openxmlformats.org/officeDocument/2006/relationships/image" Target="../media/image10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33.png"/><Relationship Id="rId19" Type="http://schemas.openxmlformats.org/officeDocument/2006/relationships/image" Target="../media/image34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7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1047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48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9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51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54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5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57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8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60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61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1062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63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64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1065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66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67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1068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69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0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1071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72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1074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75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6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1077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78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9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1080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81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2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1083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84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1086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87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8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1089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90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91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1092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93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94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1095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96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7" name="Rectangle 7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98" name="Rectangle 74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99" name="Text Box 75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0" name="Rectangle 76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1DE05FDC-81E8-FA4D-AB5B-87120185E1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01" name="Rectangle 7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1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63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4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2065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7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2068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0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2071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3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2074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6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2077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78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9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2080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81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2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2083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84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5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2086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87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8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2089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90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1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2092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4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2095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96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7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2098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99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0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2101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3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2104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05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6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2107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08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9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2110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11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12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2113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14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15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2116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17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18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2119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120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121" name="Picture 7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2432050"/>
            <a:ext cx="91567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22" name="Picture 74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908050"/>
            <a:ext cx="915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23" name="Picture 75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75"/>
            <a:ext cx="9144000" cy="586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24" name="Rectangle 7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125" name="Rectangle 7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126" name="Rectangle 78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127" name="Rectangle 79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fld id="{CAC86C2F-291C-0A4F-999D-C179788300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28" name="Text Box 80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3083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5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3086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3089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3092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4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3095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96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7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3098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0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3101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02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3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3104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3107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08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9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3110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11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12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3113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14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15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3116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17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18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3119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20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21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3122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23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24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3125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26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27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3128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29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0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3131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32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3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3134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35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6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3137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38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9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3140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41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42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3143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144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145" name="Picture 7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298575"/>
            <a:ext cx="915670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46" name="Rectangle 7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314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148" name="Rectangle 76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3149" name="Rectangle 77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fld id="{A9B48625-9460-2246-B022-33ECAA80F4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50" name="Text Box 78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08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4113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14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4116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8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4119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4122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24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4125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26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27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4128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29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30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4131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32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4134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35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4137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38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39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4140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41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42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4143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44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45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4146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47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48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4149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50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51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4152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53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54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4155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56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57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4158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59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60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4161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62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63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4164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65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66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4167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68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69" name="Picture 7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4949825"/>
            <a:ext cx="91567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70" name="Picture 74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3425825"/>
            <a:ext cx="915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71" name="Rectangle 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4172" name="Rectangle 7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173" name="Rectangle 77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74" name="Text Box 78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5" name="Rectangle 79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fld id="{9877BD60-A22E-3844-9EAC-D05090EDA1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5134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36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39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41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42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5143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45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5146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47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48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5149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51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5152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53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5155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57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5158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59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5161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63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5164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65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66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5167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68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69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5170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71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72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5173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74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75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5176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77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78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5179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80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81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5182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83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84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5185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86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87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5188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89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90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5191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92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193" name="Picture 7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298575"/>
            <a:ext cx="915670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94" name="Rectangle 7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5195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96" name="Rectangle 76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197" name="Text Box 77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98" name="Rectangle 78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fld id="{F0ADE007-FF5B-8445-8585-AF64131A7C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895350" y="2273300"/>
            <a:ext cx="2773363" cy="2157413"/>
            <a:chOff x="564" y="1432"/>
            <a:chExt cx="1747" cy="1359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" y="1432"/>
              <a:ext cx="1747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47" name="Text Box 3"/>
            <p:cNvSpPr txBox="1">
              <a:spLocks noChangeArrowheads="1"/>
            </p:cNvSpPr>
            <p:nvPr/>
          </p:nvSpPr>
          <p:spPr bwMode="auto">
            <a:xfrm>
              <a:off x="576" y="1444"/>
              <a:ext cx="1727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2955925" y="5053013"/>
            <a:ext cx="1790700" cy="1766887"/>
            <a:chOff x="1862" y="3183"/>
            <a:chExt cx="1128" cy="1113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" y="3183"/>
              <a:ext cx="1128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50" name="Text Box 6"/>
            <p:cNvSpPr txBox="1">
              <a:spLocks noChangeArrowheads="1"/>
            </p:cNvSpPr>
            <p:nvPr/>
          </p:nvSpPr>
          <p:spPr bwMode="auto">
            <a:xfrm>
              <a:off x="2038" y="3355"/>
              <a:ext cx="782" cy="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5241925" y="-19050"/>
            <a:ext cx="3913188" cy="3078163"/>
            <a:chOff x="3302" y="-12"/>
            <a:chExt cx="2465" cy="1939"/>
          </a:xfrm>
        </p:grpSpPr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" y="-12"/>
              <a:ext cx="2465" cy="1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53" name="Text Box 9"/>
            <p:cNvSpPr txBox="1">
              <a:spLocks noChangeArrowheads="1"/>
            </p:cNvSpPr>
            <p:nvPr/>
          </p:nvSpPr>
          <p:spPr bwMode="auto">
            <a:xfrm>
              <a:off x="3312" y="0"/>
              <a:ext cx="2447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-19050" y="4095750"/>
            <a:ext cx="2389188" cy="2492375"/>
            <a:chOff x="-12" y="2580"/>
            <a:chExt cx="1505" cy="1570"/>
          </a:xfrm>
        </p:grpSpPr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580"/>
              <a:ext cx="1505" cy="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0" y="2592"/>
              <a:ext cx="1487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4157663" y="2371725"/>
            <a:ext cx="2205037" cy="2205038"/>
            <a:chOff x="2619" y="1494"/>
            <a:chExt cx="1389" cy="1389"/>
          </a:xfrm>
        </p:grpSpPr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" y="1494"/>
              <a:ext cx="1389" cy="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2833" y="1706"/>
              <a:ext cx="967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6364288" y="5821363"/>
            <a:ext cx="1041400" cy="1041400"/>
            <a:chOff x="4009" y="3667"/>
            <a:chExt cx="656" cy="656"/>
          </a:xfrm>
        </p:grpSpPr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" y="3667"/>
              <a:ext cx="65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4115" y="3774"/>
              <a:ext cx="45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63" name="Group 19"/>
          <p:cNvGrpSpPr>
            <a:grpSpLocks/>
          </p:cNvGrpSpPr>
          <p:nvPr/>
        </p:nvGrpSpPr>
        <p:grpSpPr bwMode="auto">
          <a:xfrm>
            <a:off x="6303963" y="1408113"/>
            <a:ext cx="2076450" cy="2076450"/>
            <a:chOff x="3971" y="887"/>
            <a:chExt cx="1308" cy="1308"/>
          </a:xfrm>
        </p:grpSpPr>
        <p:pic>
          <p:nvPicPr>
            <p:cNvPr id="6164" name="Picture 2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887"/>
              <a:ext cx="1308" cy="1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4172" y="1088"/>
              <a:ext cx="91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96838" y="4784725"/>
            <a:ext cx="1985962" cy="1985963"/>
            <a:chOff x="61" y="3014"/>
            <a:chExt cx="1251" cy="1251"/>
          </a:xfrm>
        </p:grpSpPr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" y="3014"/>
              <a:ext cx="1251" cy="1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68" name="Text Box 24"/>
            <p:cNvSpPr txBox="1">
              <a:spLocks noChangeArrowheads="1"/>
            </p:cNvSpPr>
            <p:nvPr/>
          </p:nvSpPr>
          <p:spPr bwMode="auto">
            <a:xfrm>
              <a:off x="253" y="3206"/>
              <a:ext cx="87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2005013" y="4559300"/>
            <a:ext cx="1054100" cy="1058863"/>
            <a:chOff x="1263" y="2872"/>
            <a:chExt cx="664" cy="667"/>
          </a:xfrm>
        </p:grpSpPr>
        <p:pic>
          <p:nvPicPr>
            <p:cNvPr id="6170" name="Picture 2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2872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1368" y="297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72" name="Group 28"/>
          <p:cNvGrpSpPr>
            <a:grpSpLocks/>
          </p:cNvGrpSpPr>
          <p:nvPr/>
        </p:nvGrpSpPr>
        <p:grpSpPr bwMode="auto">
          <a:xfrm>
            <a:off x="4151313" y="4608513"/>
            <a:ext cx="1546225" cy="1425575"/>
            <a:chOff x="2615" y="2903"/>
            <a:chExt cx="974" cy="898"/>
          </a:xfrm>
        </p:grpSpPr>
        <p:pic>
          <p:nvPicPr>
            <p:cNvPr id="6173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" y="2903"/>
              <a:ext cx="974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2768" y="3043"/>
              <a:ext cx="674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75" name="Group 31"/>
          <p:cNvGrpSpPr>
            <a:grpSpLocks/>
          </p:cNvGrpSpPr>
          <p:nvPr/>
        </p:nvGrpSpPr>
        <p:grpSpPr bwMode="auto">
          <a:xfrm>
            <a:off x="-19050" y="341313"/>
            <a:ext cx="2541588" cy="2419350"/>
            <a:chOff x="-12" y="215"/>
            <a:chExt cx="1601" cy="1524"/>
          </a:xfrm>
        </p:grpSpPr>
        <p:pic>
          <p:nvPicPr>
            <p:cNvPr id="6176" name="Picture 3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15"/>
              <a:ext cx="1601" cy="1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77" name="Text Box 33"/>
            <p:cNvSpPr txBox="1">
              <a:spLocks noChangeArrowheads="1"/>
            </p:cNvSpPr>
            <p:nvPr/>
          </p:nvSpPr>
          <p:spPr bwMode="auto">
            <a:xfrm>
              <a:off x="1" y="228"/>
              <a:ext cx="1582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78" name="Group 34"/>
          <p:cNvGrpSpPr>
            <a:grpSpLocks/>
          </p:cNvGrpSpPr>
          <p:nvPr/>
        </p:nvGrpSpPr>
        <p:grpSpPr bwMode="auto">
          <a:xfrm>
            <a:off x="1279525" y="-19050"/>
            <a:ext cx="1547813" cy="639763"/>
            <a:chOff x="806" y="-12"/>
            <a:chExt cx="975" cy="403"/>
          </a:xfrm>
        </p:grpSpPr>
        <p:pic>
          <p:nvPicPr>
            <p:cNvPr id="6179" name="Picture 3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" y="-12"/>
              <a:ext cx="97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80" name="Text Box 36"/>
            <p:cNvSpPr txBox="1">
              <a:spLocks noChangeArrowheads="1"/>
            </p:cNvSpPr>
            <p:nvPr/>
          </p:nvSpPr>
          <p:spPr bwMode="auto">
            <a:xfrm>
              <a:off x="816" y="0"/>
              <a:ext cx="959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1" name="Group 37"/>
          <p:cNvGrpSpPr>
            <a:grpSpLocks/>
          </p:cNvGrpSpPr>
          <p:nvPr/>
        </p:nvGrpSpPr>
        <p:grpSpPr bwMode="auto">
          <a:xfrm>
            <a:off x="42863" y="195263"/>
            <a:ext cx="2046287" cy="2052637"/>
            <a:chOff x="27" y="123"/>
            <a:chExt cx="1289" cy="1293"/>
          </a:xfrm>
        </p:grpSpPr>
        <p:pic>
          <p:nvPicPr>
            <p:cNvPr id="6182" name="Picture 3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23"/>
              <a:ext cx="1289" cy="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83" name="Text Box 39"/>
            <p:cNvSpPr txBox="1">
              <a:spLocks noChangeArrowheads="1"/>
            </p:cNvSpPr>
            <p:nvPr/>
          </p:nvSpPr>
          <p:spPr bwMode="auto">
            <a:xfrm>
              <a:off x="224" y="320"/>
              <a:ext cx="900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4" name="Group 40"/>
          <p:cNvGrpSpPr>
            <a:grpSpLocks/>
          </p:cNvGrpSpPr>
          <p:nvPr/>
        </p:nvGrpSpPr>
        <p:grpSpPr bwMode="auto">
          <a:xfrm>
            <a:off x="60325" y="3943350"/>
            <a:ext cx="919163" cy="919163"/>
            <a:chOff x="38" y="2484"/>
            <a:chExt cx="579" cy="579"/>
          </a:xfrm>
        </p:grpSpPr>
        <p:pic>
          <p:nvPicPr>
            <p:cNvPr id="6185" name="Picture 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2484"/>
              <a:ext cx="579" cy="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86" name="Text Box 42"/>
            <p:cNvSpPr txBox="1">
              <a:spLocks noChangeArrowheads="1"/>
            </p:cNvSpPr>
            <p:nvPr/>
          </p:nvSpPr>
          <p:spPr bwMode="auto">
            <a:xfrm>
              <a:off x="130" y="2578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7" name="Group 43"/>
          <p:cNvGrpSpPr>
            <a:grpSpLocks/>
          </p:cNvGrpSpPr>
          <p:nvPr/>
        </p:nvGrpSpPr>
        <p:grpSpPr bwMode="auto">
          <a:xfrm>
            <a:off x="2103438" y="1487488"/>
            <a:ext cx="1430337" cy="1430337"/>
            <a:chOff x="1325" y="937"/>
            <a:chExt cx="901" cy="901"/>
          </a:xfrm>
        </p:grpSpPr>
        <p:pic>
          <p:nvPicPr>
            <p:cNvPr id="6188" name="Picture 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937"/>
              <a:ext cx="90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89" name="Text Box 45"/>
            <p:cNvSpPr txBox="1">
              <a:spLocks noChangeArrowheads="1"/>
            </p:cNvSpPr>
            <p:nvPr/>
          </p:nvSpPr>
          <p:spPr bwMode="auto">
            <a:xfrm>
              <a:off x="1466" y="1079"/>
              <a:ext cx="623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90" name="Group 46"/>
          <p:cNvGrpSpPr>
            <a:grpSpLocks/>
          </p:cNvGrpSpPr>
          <p:nvPr/>
        </p:nvGrpSpPr>
        <p:grpSpPr bwMode="auto">
          <a:xfrm>
            <a:off x="3352800" y="450850"/>
            <a:ext cx="1619250" cy="1620838"/>
            <a:chOff x="2112" y="284"/>
            <a:chExt cx="1020" cy="1021"/>
          </a:xfrm>
        </p:grpSpPr>
        <p:pic>
          <p:nvPicPr>
            <p:cNvPr id="6191" name="Picture 47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84"/>
              <a:ext cx="1020" cy="1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92" name="Text Box 48"/>
            <p:cNvSpPr txBox="1">
              <a:spLocks noChangeArrowheads="1"/>
            </p:cNvSpPr>
            <p:nvPr/>
          </p:nvSpPr>
          <p:spPr bwMode="auto">
            <a:xfrm>
              <a:off x="2270" y="441"/>
              <a:ext cx="709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93" name="Group 49"/>
          <p:cNvGrpSpPr>
            <a:grpSpLocks/>
          </p:cNvGrpSpPr>
          <p:nvPr/>
        </p:nvGrpSpPr>
        <p:grpSpPr bwMode="auto">
          <a:xfrm>
            <a:off x="5168900" y="2951163"/>
            <a:ext cx="3267075" cy="3259137"/>
            <a:chOff x="3256" y="1859"/>
            <a:chExt cx="2058" cy="2053"/>
          </a:xfrm>
        </p:grpSpPr>
        <p:pic>
          <p:nvPicPr>
            <p:cNvPr id="6194" name="Picture 50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859"/>
              <a:ext cx="2058" cy="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95" name="Text Box 51"/>
            <p:cNvSpPr txBox="1">
              <a:spLocks noChangeArrowheads="1"/>
            </p:cNvSpPr>
            <p:nvPr/>
          </p:nvSpPr>
          <p:spPr bwMode="auto">
            <a:xfrm>
              <a:off x="3568" y="2168"/>
              <a:ext cx="1439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96" name="Group 52"/>
          <p:cNvGrpSpPr>
            <a:grpSpLocks/>
          </p:cNvGrpSpPr>
          <p:nvPr/>
        </p:nvGrpSpPr>
        <p:grpSpPr bwMode="auto">
          <a:xfrm>
            <a:off x="5546725" y="-12700"/>
            <a:ext cx="1054100" cy="1058863"/>
            <a:chOff x="3494" y="-8"/>
            <a:chExt cx="664" cy="667"/>
          </a:xfrm>
        </p:grpSpPr>
        <p:pic>
          <p:nvPicPr>
            <p:cNvPr id="6197" name="Picture 5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98" name="Text Box 54"/>
            <p:cNvSpPr txBox="1">
              <a:spLocks noChangeArrowheads="1"/>
            </p:cNvSpPr>
            <p:nvPr/>
          </p:nvSpPr>
          <p:spPr bwMode="auto">
            <a:xfrm>
              <a:off x="3599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99" name="Group 55"/>
          <p:cNvGrpSpPr>
            <a:grpSpLocks/>
          </p:cNvGrpSpPr>
          <p:nvPr/>
        </p:nvGrpSpPr>
        <p:grpSpPr bwMode="auto">
          <a:xfrm>
            <a:off x="6931025" y="4645025"/>
            <a:ext cx="2224088" cy="2224088"/>
            <a:chOff x="4366" y="2926"/>
            <a:chExt cx="1401" cy="1401"/>
          </a:xfrm>
        </p:grpSpPr>
        <p:pic>
          <p:nvPicPr>
            <p:cNvPr id="6200" name="Picture 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6" y="2926"/>
              <a:ext cx="1401" cy="1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01" name="Text Box 57"/>
            <p:cNvSpPr txBox="1">
              <a:spLocks noChangeArrowheads="1"/>
            </p:cNvSpPr>
            <p:nvPr/>
          </p:nvSpPr>
          <p:spPr bwMode="auto">
            <a:xfrm>
              <a:off x="4581" y="3141"/>
              <a:ext cx="976" cy="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02" name="Group 58"/>
          <p:cNvGrpSpPr>
            <a:grpSpLocks/>
          </p:cNvGrpSpPr>
          <p:nvPr/>
        </p:nvGrpSpPr>
        <p:grpSpPr bwMode="auto">
          <a:xfrm>
            <a:off x="1579563" y="3687763"/>
            <a:ext cx="1228725" cy="1223962"/>
            <a:chOff x="995" y="2323"/>
            <a:chExt cx="774" cy="771"/>
          </a:xfrm>
        </p:grpSpPr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2323"/>
              <a:ext cx="774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04" name="Text Box 60"/>
            <p:cNvSpPr txBox="1">
              <a:spLocks noChangeArrowheads="1"/>
            </p:cNvSpPr>
            <p:nvPr/>
          </p:nvSpPr>
          <p:spPr bwMode="auto">
            <a:xfrm>
              <a:off x="1118" y="2445"/>
              <a:ext cx="5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05" name="Group 61"/>
          <p:cNvGrpSpPr>
            <a:grpSpLocks/>
          </p:cNvGrpSpPr>
          <p:nvPr/>
        </p:nvGrpSpPr>
        <p:grpSpPr bwMode="auto">
          <a:xfrm>
            <a:off x="6308725" y="212725"/>
            <a:ext cx="846138" cy="852488"/>
            <a:chOff x="3974" y="134"/>
            <a:chExt cx="533" cy="537"/>
          </a:xfrm>
        </p:grpSpPr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" y="134"/>
              <a:ext cx="533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07" name="Text Box 63"/>
            <p:cNvSpPr txBox="1">
              <a:spLocks noChangeArrowheads="1"/>
            </p:cNvSpPr>
            <p:nvPr/>
          </p:nvSpPr>
          <p:spPr bwMode="auto">
            <a:xfrm>
              <a:off x="4060" y="220"/>
              <a:ext cx="36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08" name="Group 64"/>
          <p:cNvGrpSpPr>
            <a:grpSpLocks/>
          </p:cNvGrpSpPr>
          <p:nvPr/>
        </p:nvGrpSpPr>
        <p:grpSpPr bwMode="auto">
          <a:xfrm>
            <a:off x="8058150" y="-12700"/>
            <a:ext cx="1054100" cy="1058863"/>
            <a:chOff x="5076" y="-8"/>
            <a:chExt cx="664" cy="667"/>
          </a:xfrm>
        </p:grpSpPr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10" name="Text Box 66"/>
            <p:cNvSpPr txBox="1">
              <a:spLocks noChangeArrowheads="1"/>
            </p:cNvSpPr>
            <p:nvPr/>
          </p:nvSpPr>
          <p:spPr bwMode="auto">
            <a:xfrm>
              <a:off x="5183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11" name="Group 67"/>
          <p:cNvGrpSpPr>
            <a:grpSpLocks/>
          </p:cNvGrpSpPr>
          <p:nvPr/>
        </p:nvGrpSpPr>
        <p:grpSpPr bwMode="auto">
          <a:xfrm>
            <a:off x="5394325" y="6308725"/>
            <a:ext cx="1547813" cy="560388"/>
            <a:chOff x="3398" y="3974"/>
            <a:chExt cx="975" cy="353"/>
          </a:xfrm>
        </p:grpSpPr>
        <p:pic>
          <p:nvPicPr>
            <p:cNvPr id="6212" name="Picture 6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" y="3974"/>
              <a:ext cx="975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13" name="Text Box 69"/>
            <p:cNvSpPr txBox="1">
              <a:spLocks noChangeArrowheads="1"/>
            </p:cNvSpPr>
            <p:nvPr/>
          </p:nvSpPr>
          <p:spPr bwMode="auto">
            <a:xfrm>
              <a:off x="3408" y="3984"/>
              <a:ext cx="959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14" name="Group 70"/>
          <p:cNvGrpSpPr>
            <a:grpSpLocks/>
          </p:cNvGrpSpPr>
          <p:nvPr/>
        </p:nvGrpSpPr>
        <p:grpSpPr bwMode="auto">
          <a:xfrm>
            <a:off x="2992438" y="-12700"/>
            <a:ext cx="1054100" cy="1058863"/>
            <a:chOff x="1885" y="-8"/>
            <a:chExt cx="664" cy="667"/>
          </a:xfrm>
        </p:grpSpPr>
        <p:pic>
          <p:nvPicPr>
            <p:cNvPr id="6215" name="Picture 7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" y="-8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216" name="Text Box 72"/>
            <p:cNvSpPr txBox="1">
              <a:spLocks noChangeArrowheads="1"/>
            </p:cNvSpPr>
            <p:nvPr/>
          </p:nvSpPr>
          <p:spPr bwMode="auto">
            <a:xfrm>
              <a:off x="1992" y="99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217" name="Picture 7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298575"/>
            <a:ext cx="915670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218" name="Rectangle 7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6219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220" name="Rectangle 76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221" name="Text Box 77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22" name="Rectangle 78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5075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fld id="{55F6B4E5-DBF9-C241-97BF-18E8DDD587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5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-19050" y="-19050"/>
            <a:ext cx="2620963" cy="6888163"/>
            <a:chOff x="-12" y="-12"/>
            <a:chExt cx="1651" cy="433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-12"/>
              <a:ext cx="1651" cy="4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71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1631" cy="4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547813" y="4316413"/>
            <a:ext cx="1054100" cy="1058862"/>
            <a:chOff x="975" y="2719"/>
            <a:chExt cx="664" cy="667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2719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1080" y="2827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-19050" y="360363"/>
            <a:ext cx="2163763" cy="2417762"/>
            <a:chOff x="-12" y="227"/>
            <a:chExt cx="1363" cy="1523"/>
          </a:xfrm>
        </p:grpSpPr>
        <p:pic>
          <p:nvPicPr>
            <p:cNvPr id="7176" name="Picture 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27"/>
              <a:ext cx="1363" cy="1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77" name="Text Box 9"/>
            <p:cNvSpPr txBox="1">
              <a:spLocks noChangeArrowheads="1"/>
            </p:cNvSpPr>
            <p:nvPr/>
          </p:nvSpPr>
          <p:spPr bwMode="auto">
            <a:xfrm>
              <a:off x="0" y="240"/>
              <a:ext cx="1343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1427163" y="-19050"/>
            <a:ext cx="1204912" cy="663575"/>
            <a:chOff x="899" y="-12"/>
            <a:chExt cx="759" cy="418"/>
          </a:xfrm>
        </p:grpSpPr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-12"/>
              <a:ext cx="759" cy="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912" y="0"/>
              <a:ext cx="739" cy="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42863" y="-19050"/>
            <a:ext cx="2333625" cy="2406650"/>
            <a:chOff x="27" y="-12"/>
            <a:chExt cx="1470" cy="1516"/>
          </a:xfrm>
        </p:grpSpPr>
        <p:pic>
          <p:nvPicPr>
            <p:cNvPr id="7182" name="Picture 1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-12"/>
              <a:ext cx="1470" cy="1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250" y="219"/>
              <a:ext cx="1025" cy="1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-19050" y="3260725"/>
            <a:ext cx="919163" cy="912813"/>
            <a:chOff x="-12" y="2054"/>
            <a:chExt cx="579" cy="575"/>
          </a:xfrm>
        </p:grpSpPr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054"/>
              <a:ext cx="579" cy="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86" name="Text Box 18"/>
            <p:cNvSpPr txBox="1">
              <a:spLocks noChangeArrowheads="1"/>
            </p:cNvSpPr>
            <p:nvPr/>
          </p:nvSpPr>
          <p:spPr bwMode="auto">
            <a:xfrm>
              <a:off x="82" y="2146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87" name="Group 19"/>
          <p:cNvGrpSpPr>
            <a:grpSpLocks/>
          </p:cNvGrpSpPr>
          <p:nvPr/>
        </p:nvGrpSpPr>
        <p:grpSpPr bwMode="auto">
          <a:xfrm>
            <a:off x="774700" y="1700213"/>
            <a:ext cx="1430338" cy="1438275"/>
            <a:chOff x="488" y="1071"/>
            <a:chExt cx="901" cy="906"/>
          </a:xfrm>
        </p:grpSpPr>
        <p:pic>
          <p:nvPicPr>
            <p:cNvPr id="7188" name="Picture 2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" y="1071"/>
              <a:ext cx="901" cy="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89" name="Text Box 21"/>
            <p:cNvSpPr txBox="1">
              <a:spLocks noChangeArrowheads="1"/>
            </p:cNvSpPr>
            <p:nvPr/>
          </p:nvSpPr>
          <p:spPr bwMode="auto">
            <a:xfrm>
              <a:off x="629" y="1214"/>
              <a:ext cx="624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590550" y="4022725"/>
            <a:ext cx="1584325" cy="1584325"/>
            <a:chOff x="372" y="2534"/>
            <a:chExt cx="998" cy="998"/>
          </a:xfrm>
        </p:grpSpPr>
        <p:pic>
          <p:nvPicPr>
            <p:cNvPr id="7191" name="Picture 2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" y="2534"/>
              <a:ext cx="998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527" y="2687"/>
              <a:ext cx="692" cy="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93" name="Group 25"/>
          <p:cNvGrpSpPr>
            <a:grpSpLocks/>
          </p:cNvGrpSpPr>
          <p:nvPr/>
        </p:nvGrpSpPr>
        <p:grpSpPr bwMode="auto">
          <a:xfrm>
            <a:off x="133350" y="2346325"/>
            <a:ext cx="487363" cy="487363"/>
            <a:chOff x="84" y="1478"/>
            <a:chExt cx="307" cy="307"/>
          </a:xfrm>
        </p:grpSpPr>
        <p:pic>
          <p:nvPicPr>
            <p:cNvPr id="7194" name="Picture 2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" y="1478"/>
              <a:ext cx="30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95" name="Text Box 27"/>
            <p:cNvSpPr txBox="1">
              <a:spLocks noChangeArrowheads="1"/>
            </p:cNvSpPr>
            <p:nvPr/>
          </p:nvSpPr>
          <p:spPr bwMode="auto">
            <a:xfrm>
              <a:off x="138" y="1530"/>
              <a:ext cx="203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96" name="Group 28"/>
          <p:cNvGrpSpPr>
            <a:grpSpLocks/>
          </p:cNvGrpSpPr>
          <p:nvPr/>
        </p:nvGrpSpPr>
        <p:grpSpPr bwMode="auto">
          <a:xfrm>
            <a:off x="1731963" y="365125"/>
            <a:ext cx="485775" cy="487363"/>
            <a:chOff x="1091" y="230"/>
            <a:chExt cx="306" cy="307"/>
          </a:xfrm>
        </p:grpSpPr>
        <p:pic>
          <p:nvPicPr>
            <p:cNvPr id="7197" name="Picture 29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" y="230"/>
              <a:ext cx="306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198" name="Text Box 30"/>
            <p:cNvSpPr txBox="1">
              <a:spLocks noChangeArrowheads="1"/>
            </p:cNvSpPr>
            <p:nvPr/>
          </p:nvSpPr>
          <p:spPr bwMode="auto">
            <a:xfrm>
              <a:off x="1146" y="282"/>
              <a:ext cx="203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560388" y="2498725"/>
            <a:ext cx="2041525" cy="2041525"/>
            <a:chOff x="353" y="1574"/>
            <a:chExt cx="1286" cy="1286"/>
          </a:xfrm>
        </p:grpSpPr>
        <p:pic>
          <p:nvPicPr>
            <p:cNvPr id="7200" name="Picture 32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" y="1574"/>
              <a:ext cx="1286" cy="1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201" name="Text Box 33"/>
            <p:cNvSpPr txBox="1">
              <a:spLocks noChangeArrowheads="1"/>
            </p:cNvSpPr>
            <p:nvPr/>
          </p:nvSpPr>
          <p:spPr bwMode="auto">
            <a:xfrm>
              <a:off x="550" y="1770"/>
              <a:ext cx="895" cy="8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02" name="Group 34"/>
          <p:cNvGrpSpPr>
            <a:grpSpLocks/>
          </p:cNvGrpSpPr>
          <p:nvPr/>
        </p:nvGrpSpPr>
        <p:grpSpPr bwMode="auto">
          <a:xfrm>
            <a:off x="-19050" y="5699125"/>
            <a:ext cx="1627188" cy="1169988"/>
            <a:chOff x="-12" y="3590"/>
            <a:chExt cx="1025" cy="737"/>
          </a:xfrm>
        </p:grpSpPr>
        <p:pic>
          <p:nvPicPr>
            <p:cNvPr id="7203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3590"/>
              <a:ext cx="1025" cy="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204" name="Text Box 36"/>
            <p:cNvSpPr txBox="1">
              <a:spLocks noChangeArrowheads="1"/>
            </p:cNvSpPr>
            <p:nvPr/>
          </p:nvSpPr>
          <p:spPr bwMode="auto">
            <a:xfrm>
              <a:off x="0" y="3600"/>
              <a:ext cx="1007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05" name="Group 37"/>
          <p:cNvGrpSpPr>
            <a:grpSpLocks/>
          </p:cNvGrpSpPr>
          <p:nvPr/>
        </p:nvGrpSpPr>
        <p:grpSpPr bwMode="auto">
          <a:xfrm>
            <a:off x="1304925" y="5857875"/>
            <a:ext cx="760413" cy="760413"/>
            <a:chOff x="822" y="3690"/>
            <a:chExt cx="479" cy="479"/>
          </a:xfrm>
        </p:grpSpPr>
        <p:pic>
          <p:nvPicPr>
            <p:cNvPr id="7206" name="Picture 38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690"/>
              <a:ext cx="47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207" name="Text Box 39"/>
            <p:cNvSpPr txBox="1">
              <a:spLocks noChangeArrowheads="1"/>
            </p:cNvSpPr>
            <p:nvPr/>
          </p:nvSpPr>
          <p:spPr bwMode="auto">
            <a:xfrm>
              <a:off x="901" y="3768"/>
              <a:ext cx="325" cy="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08" name="Group 40"/>
          <p:cNvGrpSpPr>
            <a:grpSpLocks/>
          </p:cNvGrpSpPr>
          <p:nvPr/>
        </p:nvGrpSpPr>
        <p:grpSpPr bwMode="auto">
          <a:xfrm>
            <a:off x="12700" y="5194300"/>
            <a:ext cx="1674813" cy="1674813"/>
            <a:chOff x="8" y="3272"/>
            <a:chExt cx="1055" cy="1055"/>
          </a:xfrm>
        </p:grpSpPr>
        <p:pic>
          <p:nvPicPr>
            <p:cNvPr id="7209" name="Picture 41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" y="3272"/>
              <a:ext cx="1055" cy="1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210" name="Text Box 42"/>
            <p:cNvSpPr txBox="1">
              <a:spLocks noChangeArrowheads="1"/>
            </p:cNvSpPr>
            <p:nvPr/>
          </p:nvSpPr>
          <p:spPr bwMode="auto">
            <a:xfrm>
              <a:off x="171" y="3435"/>
              <a:ext cx="732" cy="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2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7212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213" name="Rectangle 45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2286000" y="6357938"/>
            <a:ext cx="34290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15" name="Rectangle 47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8250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fld id="{75C251FD-0C15-D247-99C7-7AAB5F9F8B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5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Group 1"/>
          <p:cNvGrpSpPr>
            <a:grpSpLocks/>
          </p:cNvGrpSpPr>
          <p:nvPr/>
        </p:nvGrpSpPr>
        <p:grpSpPr bwMode="auto">
          <a:xfrm>
            <a:off x="-19050" y="-19050"/>
            <a:ext cx="2620963" cy="6888163"/>
            <a:chOff x="-12" y="-12"/>
            <a:chExt cx="1651" cy="4339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-12"/>
              <a:ext cx="1651" cy="4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1631" cy="4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1547813" y="4316413"/>
            <a:ext cx="1054100" cy="1058862"/>
            <a:chOff x="975" y="2719"/>
            <a:chExt cx="664" cy="667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2719"/>
              <a:ext cx="664" cy="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1080" y="2827"/>
              <a:ext cx="456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-19050" y="360363"/>
            <a:ext cx="2163763" cy="2417762"/>
            <a:chOff x="-12" y="227"/>
            <a:chExt cx="1363" cy="1523"/>
          </a:xfrm>
        </p:grpSpPr>
        <p:pic>
          <p:nvPicPr>
            <p:cNvPr id="8200" name="Picture 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27"/>
              <a:ext cx="1363" cy="1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0" y="240"/>
              <a:ext cx="1343" cy="1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1427163" y="-19050"/>
            <a:ext cx="1204912" cy="663575"/>
            <a:chOff x="899" y="-12"/>
            <a:chExt cx="759" cy="418"/>
          </a:xfrm>
        </p:grpSpPr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-12"/>
              <a:ext cx="759" cy="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912" y="0"/>
              <a:ext cx="739" cy="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42863" y="-19050"/>
            <a:ext cx="2333625" cy="2406650"/>
            <a:chOff x="27" y="-12"/>
            <a:chExt cx="1470" cy="1516"/>
          </a:xfrm>
        </p:grpSpPr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-12"/>
              <a:ext cx="1470" cy="1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250" y="219"/>
              <a:ext cx="1025" cy="1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08" name="Group 16"/>
          <p:cNvGrpSpPr>
            <a:grpSpLocks/>
          </p:cNvGrpSpPr>
          <p:nvPr/>
        </p:nvGrpSpPr>
        <p:grpSpPr bwMode="auto">
          <a:xfrm>
            <a:off x="-19050" y="3260725"/>
            <a:ext cx="919163" cy="912813"/>
            <a:chOff x="-12" y="2054"/>
            <a:chExt cx="579" cy="575"/>
          </a:xfrm>
        </p:grpSpPr>
        <p:pic>
          <p:nvPicPr>
            <p:cNvPr id="8209" name="Picture 1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2054"/>
              <a:ext cx="579" cy="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82" y="2146"/>
              <a:ext cx="39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1" name="Group 19"/>
          <p:cNvGrpSpPr>
            <a:grpSpLocks/>
          </p:cNvGrpSpPr>
          <p:nvPr/>
        </p:nvGrpSpPr>
        <p:grpSpPr bwMode="auto">
          <a:xfrm>
            <a:off x="774700" y="1700213"/>
            <a:ext cx="1430338" cy="1438275"/>
            <a:chOff x="488" y="1071"/>
            <a:chExt cx="901" cy="906"/>
          </a:xfrm>
        </p:grpSpPr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" y="1071"/>
              <a:ext cx="901" cy="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13" name="Text Box 21"/>
            <p:cNvSpPr txBox="1">
              <a:spLocks noChangeArrowheads="1"/>
            </p:cNvSpPr>
            <p:nvPr/>
          </p:nvSpPr>
          <p:spPr bwMode="auto">
            <a:xfrm>
              <a:off x="629" y="1214"/>
              <a:ext cx="624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4" name="Group 22"/>
          <p:cNvGrpSpPr>
            <a:grpSpLocks/>
          </p:cNvGrpSpPr>
          <p:nvPr/>
        </p:nvGrpSpPr>
        <p:grpSpPr bwMode="auto">
          <a:xfrm>
            <a:off x="590550" y="4022725"/>
            <a:ext cx="1584325" cy="1584325"/>
            <a:chOff x="372" y="2534"/>
            <a:chExt cx="998" cy="998"/>
          </a:xfrm>
        </p:grpSpPr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" y="2534"/>
              <a:ext cx="998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527" y="2687"/>
              <a:ext cx="692" cy="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7" name="Group 25"/>
          <p:cNvGrpSpPr>
            <a:grpSpLocks/>
          </p:cNvGrpSpPr>
          <p:nvPr/>
        </p:nvGrpSpPr>
        <p:grpSpPr bwMode="auto">
          <a:xfrm>
            <a:off x="1731963" y="365125"/>
            <a:ext cx="485775" cy="487363"/>
            <a:chOff x="1091" y="230"/>
            <a:chExt cx="306" cy="307"/>
          </a:xfrm>
        </p:grpSpPr>
        <p:pic>
          <p:nvPicPr>
            <p:cNvPr id="8218" name="Picture 2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" y="230"/>
              <a:ext cx="306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19" name="Text Box 27"/>
            <p:cNvSpPr txBox="1">
              <a:spLocks noChangeArrowheads="1"/>
            </p:cNvSpPr>
            <p:nvPr/>
          </p:nvSpPr>
          <p:spPr bwMode="auto">
            <a:xfrm>
              <a:off x="1146" y="282"/>
              <a:ext cx="203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20" name="Group 28"/>
          <p:cNvGrpSpPr>
            <a:grpSpLocks/>
          </p:cNvGrpSpPr>
          <p:nvPr/>
        </p:nvGrpSpPr>
        <p:grpSpPr bwMode="auto">
          <a:xfrm>
            <a:off x="560388" y="2498725"/>
            <a:ext cx="2041525" cy="2041525"/>
            <a:chOff x="353" y="1574"/>
            <a:chExt cx="1286" cy="1286"/>
          </a:xfrm>
        </p:grpSpPr>
        <p:pic>
          <p:nvPicPr>
            <p:cNvPr id="8221" name="Picture 29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" y="1574"/>
              <a:ext cx="1286" cy="1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550" y="1770"/>
              <a:ext cx="895" cy="8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23" name="Group 31"/>
          <p:cNvGrpSpPr>
            <a:grpSpLocks/>
          </p:cNvGrpSpPr>
          <p:nvPr/>
        </p:nvGrpSpPr>
        <p:grpSpPr bwMode="auto">
          <a:xfrm>
            <a:off x="-19050" y="5699125"/>
            <a:ext cx="1627188" cy="1169988"/>
            <a:chOff x="-12" y="3590"/>
            <a:chExt cx="1025" cy="737"/>
          </a:xfrm>
        </p:grpSpPr>
        <p:pic>
          <p:nvPicPr>
            <p:cNvPr id="8224" name="Picture 32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3590"/>
              <a:ext cx="1025" cy="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25" name="Text Box 33"/>
            <p:cNvSpPr txBox="1">
              <a:spLocks noChangeArrowheads="1"/>
            </p:cNvSpPr>
            <p:nvPr/>
          </p:nvSpPr>
          <p:spPr bwMode="auto">
            <a:xfrm>
              <a:off x="0" y="3600"/>
              <a:ext cx="1007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1304925" y="5857875"/>
            <a:ext cx="760413" cy="760413"/>
            <a:chOff x="822" y="3690"/>
            <a:chExt cx="479" cy="479"/>
          </a:xfrm>
        </p:grpSpPr>
        <p:pic>
          <p:nvPicPr>
            <p:cNvPr id="8227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690"/>
              <a:ext cx="47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28" name="Text Box 36"/>
            <p:cNvSpPr txBox="1">
              <a:spLocks noChangeArrowheads="1"/>
            </p:cNvSpPr>
            <p:nvPr/>
          </p:nvSpPr>
          <p:spPr bwMode="auto">
            <a:xfrm>
              <a:off x="901" y="3768"/>
              <a:ext cx="325" cy="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12700" y="5194300"/>
            <a:ext cx="1674813" cy="1674813"/>
            <a:chOff x="8" y="3272"/>
            <a:chExt cx="1055" cy="1055"/>
          </a:xfrm>
        </p:grpSpPr>
        <p:pic>
          <p:nvPicPr>
            <p:cNvPr id="8230" name="Picture 38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" y="3272"/>
              <a:ext cx="1055" cy="1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31" name="Text Box 39"/>
            <p:cNvSpPr txBox="1">
              <a:spLocks noChangeArrowheads="1"/>
            </p:cNvSpPr>
            <p:nvPr/>
          </p:nvSpPr>
          <p:spPr bwMode="auto">
            <a:xfrm>
              <a:off x="171" y="3435"/>
              <a:ext cx="732" cy="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32" name="Group 40"/>
          <p:cNvGrpSpPr>
            <a:grpSpLocks/>
          </p:cNvGrpSpPr>
          <p:nvPr/>
        </p:nvGrpSpPr>
        <p:grpSpPr bwMode="auto">
          <a:xfrm>
            <a:off x="133350" y="2346325"/>
            <a:ext cx="487363" cy="487363"/>
            <a:chOff x="84" y="1478"/>
            <a:chExt cx="307" cy="307"/>
          </a:xfrm>
        </p:grpSpPr>
        <p:pic>
          <p:nvPicPr>
            <p:cNvPr id="8233" name="Picture 41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" y="1478"/>
              <a:ext cx="30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234" name="Text Box 42"/>
            <p:cNvSpPr txBox="1">
              <a:spLocks noChangeArrowheads="1"/>
            </p:cNvSpPr>
            <p:nvPr/>
          </p:nvSpPr>
          <p:spPr bwMode="auto">
            <a:xfrm>
              <a:off x="138" y="1530"/>
              <a:ext cx="203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8013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8236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813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237" name="Rectangle 45"/>
          <p:cNvSpPr>
            <a:spLocks noGrp="1" noChangeArrowheads="1"/>
          </p:cNvSpPr>
          <p:nvPr>
            <p:ph type="dt"/>
          </p:nvPr>
        </p:nvSpPr>
        <p:spPr bwMode="auto">
          <a:xfrm>
            <a:off x="5791200" y="6357938"/>
            <a:ext cx="29733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9E5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2133600" y="6357938"/>
            <a:ext cx="358140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39" name="Rectangle 47"/>
          <p:cNvSpPr>
            <a:spLocks noGrp="1" noChangeArrowheads="1"/>
          </p:cNvSpPr>
          <p:nvPr>
            <p:ph type="sldNum"/>
          </p:nvPr>
        </p:nvSpPr>
        <p:spPr bwMode="auto">
          <a:xfrm>
            <a:off x="155575" y="6318250"/>
            <a:ext cx="1187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</a:tabLst>
              <a:defRPr sz="2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fld id="{80DF2719-51BA-1F4B-ABD9-3EE14F9FE0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800">
          <a:solidFill>
            <a:srgbClr val="FFF9E5"/>
          </a:solidFill>
          <a:latin typeface="Constantia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3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6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8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0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1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3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2.wmf"/><Relationship Id="rId5" Type="http://schemas.openxmlformats.org/officeDocument/2006/relationships/image" Target="../media/image63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4.wmf"/><Relationship Id="rId5" Type="http://schemas.openxmlformats.org/officeDocument/2006/relationships/image" Target="../media/image65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6.wmf"/><Relationship Id="rId5" Type="http://schemas.openxmlformats.org/officeDocument/2006/relationships/image" Target="../media/image67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4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5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6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9.wmf"/><Relationship Id="rId5" Type="http://schemas.openxmlformats.org/officeDocument/2006/relationships/image" Target="../media/image50.wmf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5400">
                <a:solidFill>
                  <a:srgbClr val="FFF9E5"/>
                </a:solidFill>
                <a:latin typeface="Constantia" charset="0"/>
                <a:cs typeface="Arial Unicode MS" charset="0"/>
              </a:rPr>
              <a:t>Andrew Jackson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0813"/>
            <a:ext cx="8228013" cy="1068387"/>
          </a:xfrm>
        </p:spPr>
        <p:txBody>
          <a:bodyPr/>
          <a:lstStyle/>
          <a:p>
            <a:r>
              <a:rPr lang="en-US" dirty="0" smtClean="0"/>
              <a:t>Split with John Calhoun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752975"/>
          </a:xfrm>
        </p:spPr>
        <p:txBody>
          <a:bodyPr/>
          <a:lstStyle/>
          <a:p>
            <a:pPr marL="457200" indent="-457200">
              <a:buClr>
                <a:srgbClr val="FF6F61"/>
              </a:buClr>
              <a:buSzPct val="85000"/>
              <a:buFont typeface="Arial"/>
              <a:buChar char="•"/>
            </a:pPr>
            <a:r>
              <a:rPr lang="en-US" dirty="0" smtClean="0">
                <a:latin typeface="Constantia" charset="0"/>
                <a:cs typeface="Arial Unicode MS" charset="0"/>
              </a:rPr>
              <a:t>Jackson found out Calhoun had criticized him for his invasion of Florida</a:t>
            </a:r>
            <a:endParaRPr lang="en-US" dirty="0">
              <a:latin typeface="Constantia" charset="0"/>
              <a:cs typeface="Arial Unicode MS" charset="0"/>
            </a:endParaRPr>
          </a:p>
          <a:p>
            <a:pPr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dirty="0" smtClean="0">
                <a:latin typeface="Constantia" charset="0"/>
                <a:cs typeface="Arial Unicode MS" charset="0"/>
              </a:rPr>
              <a:t>Peggy </a:t>
            </a:r>
            <a:r>
              <a:rPr lang="en-US" dirty="0">
                <a:latin typeface="Constantia" charset="0"/>
                <a:cs typeface="Arial Unicode MS" charset="0"/>
              </a:rPr>
              <a:t>Eaton (wife of Sec. of </a:t>
            </a:r>
            <a:r>
              <a:rPr lang="en-US" dirty="0" smtClean="0">
                <a:latin typeface="Constantia" charset="0"/>
                <a:cs typeface="Arial Unicode MS" charset="0"/>
              </a:rPr>
              <a:t>War John Eaton) </a:t>
            </a:r>
            <a:r>
              <a:rPr lang="en-US" dirty="0">
                <a:latin typeface="Constantia" charset="0"/>
                <a:cs typeface="Arial Unicode MS" charset="0"/>
              </a:rPr>
              <a:t>and the “Petticoat Affair” </a:t>
            </a:r>
            <a:endParaRPr lang="en-US" dirty="0" smtClean="0">
              <a:latin typeface="Constantia" charset="0"/>
              <a:cs typeface="Arial Unicode MS" charset="0"/>
            </a:endParaRPr>
          </a:p>
          <a:p>
            <a:pPr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dirty="0" smtClean="0">
                <a:latin typeface="Constantia" charset="0"/>
                <a:cs typeface="Arial Unicode MS" charset="0"/>
              </a:rPr>
              <a:t>States’ rights vs. State sovereignty</a:t>
            </a:r>
          </a:p>
          <a:p>
            <a:pPr>
              <a:buClr>
                <a:srgbClr val="FF6F61"/>
              </a:buClr>
              <a:buSzPct val="85000"/>
              <a:buFont typeface="Wingdings 2" charset="0"/>
              <a:buChar char=""/>
            </a:pPr>
            <a:endParaRPr lang="en-US" dirty="0" smtClean="0">
              <a:latin typeface="Constantia" charset="0"/>
              <a:cs typeface="Arial Unicode MS" charset="0"/>
            </a:endParaRPr>
          </a:p>
          <a:p>
            <a:pPr>
              <a:buClr>
                <a:srgbClr val="FF6F61"/>
              </a:buClr>
              <a:buSzPct val="85000"/>
              <a:buFont typeface="Wingdings 2" charset="0"/>
              <a:buChar char=""/>
            </a:pPr>
            <a:endParaRPr lang="en-US" dirty="0" smtClean="0">
              <a:latin typeface="Constantia" charset="0"/>
              <a:cs typeface="Arial Unicode MS" charset="0"/>
            </a:endParaRPr>
          </a:p>
          <a:p>
            <a:pPr>
              <a:buClr>
                <a:srgbClr val="FF6F61"/>
              </a:buClr>
              <a:buSzPct val="85000"/>
              <a:buFont typeface="Wingdings 2" charset="0"/>
              <a:buChar char=""/>
            </a:pPr>
            <a:endParaRPr lang="en-US" dirty="0">
              <a:latin typeface="Constantia" charset="0"/>
              <a:cs typeface="Arial Unicode MS" charset="0"/>
            </a:endParaRPr>
          </a:p>
          <a:p>
            <a:endParaRPr lang="en-US" dirty="0"/>
          </a:p>
        </p:txBody>
      </p:sp>
      <p:pic>
        <p:nvPicPr>
          <p:cNvPr id="6" name="Content Placeholder 5" descr="Margaret_Peggy_O'Neal_Eaton_2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" b="4644"/>
          <a:stretch>
            <a:fillRect/>
          </a:stretch>
        </p:blipFill>
        <p:spPr>
          <a:xfrm>
            <a:off x="5526715" y="1447801"/>
            <a:ext cx="3158498" cy="3657600"/>
          </a:xfrm>
        </p:spPr>
      </p:pic>
    </p:spTree>
    <p:extLst>
      <p:ext uri="{BB962C8B-B14F-4D97-AF65-F5344CB8AC3E}">
        <p14:creationId xmlns:p14="http://schemas.microsoft.com/office/powerpoint/2010/main" val="128458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Nullification Crisis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Tariff of 1828 – </a:t>
            </a:r>
            <a:r>
              <a:rPr lang="en-US" sz="2800" dirty="0" smtClean="0">
                <a:latin typeface="Constantia" charset="0"/>
                <a:cs typeface="Arial Unicode MS" charset="0"/>
              </a:rPr>
              <a:t>“Tariff </a:t>
            </a:r>
            <a:r>
              <a:rPr lang="en-US" sz="2800" dirty="0">
                <a:latin typeface="Constantia" charset="0"/>
                <a:cs typeface="Arial Unicode MS" charset="0"/>
              </a:rPr>
              <a:t>of </a:t>
            </a:r>
            <a:r>
              <a:rPr lang="en-US" sz="2800" dirty="0" smtClean="0">
                <a:latin typeface="Constantia" charset="0"/>
                <a:cs typeface="Arial Unicode MS" charset="0"/>
              </a:rPr>
              <a:t>Abominations” </a:t>
            </a:r>
            <a:r>
              <a:rPr lang="en-US" sz="2800" dirty="0">
                <a:latin typeface="Constantia" charset="0"/>
                <a:cs typeface="Arial Unicode MS" charset="0"/>
              </a:rPr>
              <a:t>– on imports 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South argues it’s unconstitutional – enriches North at the expense of the South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Nullification – (like VA &amp; KY Resolutions)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SC threatens to secede – Calhoun </a:t>
            </a:r>
            <a:r>
              <a:rPr lang="en-US" sz="2500" dirty="0" smtClean="0">
                <a:latin typeface="Constantia" charset="0"/>
                <a:cs typeface="Arial Unicode MS" charset="0"/>
              </a:rPr>
              <a:t>resigns from V.P.</a:t>
            </a:r>
            <a:endParaRPr lang="en-US" sz="2500" dirty="0">
              <a:latin typeface="Constantia" charset="0"/>
              <a:cs typeface="Arial Unicode MS" charset="0"/>
            </a:endParaRP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Force Act – Congress gives Jackson right to collect tariff by force if necessary</a:t>
            </a:r>
          </a:p>
          <a:p>
            <a:pPr lvl="1">
              <a:spcBef>
                <a:spcPts val="600"/>
              </a:spcBef>
              <a:buClrTx/>
              <a:buSzPct val="85000"/>
              <a:buFontTx/>
              <a:buNone/>
            </a:pPr>
            <a:r>
              <a:rPr lang="en-US" sz="2500" dirty="0">
                <a:latin typeface="Constantia" charset="0"/>
                <a:cs typeface="Arial Unicode MS" charset="0"/>
              </a:rPr>
              <a:t>HENRY CLAY – GREAT COMPROMISER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175" y="4725987"/>
            <a:ext cx="2917825" cy="213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Bank War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Nicholas Biddle (banker from Philadelphia) 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Efforts to renew charter of Second Bank of U.S.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 smtClean="0">
                <a:latin typeface="Constantia" charset="0"/>
                <a:cs typeface="Arial Unicode MS" charset="0"/>
              </a:rPr>
              <a:t>Jackson vetoes the early renewal – said it was a </a:t>
            </a:r>
            <a:r>
              <a:rPr lang="en-US" sz="2800" dirty="0">
                <a:latin typeface="Constantia" charset="0"/>
                <a:cs typeface="Arial Unicode MS" charset="0"/>
              </a:rPr>
              <a:t>tool of the privileged elite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Backfires on Biddle &amp; Bank supporters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Jackson withdraws federal money and puts it in state banks	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“pet banks</a:t>
            </a:r>
            <a:r>
              <a:rPr lang="en-US" sz="2500" dirty="0" smtClean="0">
                <a:latin typeface="Constantia" charset="0"/>
                <a:cs typeface="Arial Unicode MS" charset="0"/>
              </a:rPr>
              <a:t>”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 smtClean="0">
                <a:latin typeface="Constantia" charset="0"/>
                <a:cs typeface="Arial Unicode MS" charset="0"/>
              </a:rPr>
              <a:t>Encouraged use of specie (gold or silver)            instead of paper money</a:t>
            </a:r>
            <a:endParaRPr lang="en-US" sz="2500" dirty="0">
              <a:latin typeface="Constantia" charset="0"/>
              <a:cs typeface="Arial Unicode MS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888" y="4637088"/>
            <a:ext cx="2220912" cy="222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574675"/>
            <a:ext cx="8164512" cy="582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Election of 1836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Whigs – former Federalists, evangelical reform churches, favor government intervention in economic and social affairs, commercial agriculture and industrialists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Democrat – Martin Van Buren – wins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Small farmers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Urban workers 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Oppose rapid industrialization, factory work and commercial agriculture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2987675"/>
            <a:ext cx="1298575" cy="18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0"/>
            <a:ext cx="8881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Transportation Revolution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Between 1800 and 1840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Private investment - Turnpikes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States provided funding for roads, canals, railroads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National Road – only federally funded road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Maryland to Illinois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None/>
            </a:pPr>
            <a:endParaRPr lang="en-US" sz="2500">
              <a:latin typeface="Constantia" charset="0"/>
              <a:cs typeface="Arial Unicode MS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288" y="4271963"/>
            <a:ext cx="3084512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Indian Removal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417988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Indian Removal Act – all Indians must move west of the Mississippi River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Cherokee resistance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Cherokee v. Georgia, Worcester v. Georgia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Trail of Tears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4,000 of 18,000 die along the way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2035175"/>
            <a:ext cx="40576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Canals &amp; Steamboats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Erie Canal – connected Hudson River with the Great Lakes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Farmers in the West were linked to the national market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Facilitated movement West into Louisiana Territory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Steamboats allowed upstream travel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Robert Fulton – first in U.S.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4918075"/>
            <a:ext cx="1817687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Railroads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Made wealthy investors even more money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B&amp;O Railroad – Baltimore &amp; Ohio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Battle of gauge resolved by 1850 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Standard gauge vs. narrow gauge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3429000"/>
            <a:ext cx="3128963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Expansion &amp; the Limits of Suffrage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Before 1800 only white, male, property owners could vote in most states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Political power was concentrated in hands of a few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By 1820, most states dropped property qualifications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By 1840, 90% of adult white males could vote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Women &amp; African-Americans still barred from voting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Most liberal voting policy in the world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437629"/>
            <a:ext cx="17732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400">
                <a:solidFill>
                  <a:srgbClr val="FFF9E5"/>
                </a:solidFill>
                <a:latin typeface="Constantia" charset="0"/>
                <a:cs typeface="Arial Unicode MS" charset="0"/>
              </a:rPr>
              <a:t>Commercial Agriculture in the Old Northwest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Farmers could now ship to previously unreachable markets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Farmers specialize – different regions grew different crops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However, farmers became dependent on distant markets and credit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Innovations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John Deere – steel plow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Cyrus McCormick – mechanical reaper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3819525"/>
            <a:ext cx="2157412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38" y="5197475"/>
            <a:ext cx="2151062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Effects of the Transportation Revolution 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National pride &amp; identity – no longer contained in the East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Risk-taking mentality – spurs innovation and invention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Greater mobility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863" y="3487738"/>
            <a:ext cx="1865312" cy="260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4371975"/>
            <a:ext cx="18161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Creating a National American Culture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Steam powered presses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Telegraph – communications revolution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None/>
            </a:pPr>
            <a:endParaRPr lang="en-US" sz="2800">
              <a:latin typeface="Constantia" charset="0"/>
              <a:cs typeface="Arial Unicode MS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3978275"/>
            <a:ext cx="2427288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59113"/>
            <a:ext cx="3422650" cy="347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Election of 1824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End of Era of Good Feelings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Four candidates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Andrew Jackson – gets most popular votes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John Quincy Adams – winner in House of Reps.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Henry Clay – becomes Adams’ Secretary of State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William Crawford– not a </a:t>
            </a:r>
            <a:r>
              <a:rPr lang="en-US" sz="2500" dirty="0" smtClean="0">
                <a:latin typeface="Constantia" charset="0"/>
                <a:cs typeface="Arial Unicode MS" charset="0"/>
              </a:rPr>
              <a:t>factor due to </a:t>
            </a:r>
            <a:r>
              <a:rPr lang="en-US" sz="2500" dirty="0" smtClean="0">
                <a:latin typeface="Constantia" charset="0"/>
                <a:cs typeface="Arial Unicode MS" charset="0"/>
              </a:rPr>
              <a:t>a stroke</a:t>
            </a:r>
            <a:endParaRPr lang="en-US" sz="2500" dirty="0">
              <a:latin typeface="Constantia" charset="0"/>
              <a:cs typeface="Arial Unicode MS" charset="0"/>
            </a:endParaRP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None/>
            </a:pPr>
            <a:endParaRPr lang="en-US" sz="2500" dirty="0">
              <a:latin typeface="Constantia" charset="0"/>
              <a:cs typeface="Arial Unicode MS" charset="0"/>
            </a:endParaRP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 dirty="0">
                <a:latin typeface="Constantia" charset="0"/>
                <a:cs typeface="Arial Unicode MS" charset="0"/>
              </a:rPr>
              <a:t>Corrupt Bargain??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4518025"/>
            <a:ext cx="1808162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The New Popular Democratic Culture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New state organizations of political parties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Party loyalty was stressed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Mass campaigning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Print media got information to more people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Politics became part of everyday life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Rise of sectional politicians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Daniel Webster – New England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Henry Clay – West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John Calhoun - South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4713288"/>
            <a:ext cx="2611437" cy="138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The Election of 1828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38175" indent="-27305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J.Q. Adams vs. Andrew Jackson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>
                <a:latin typeface="Constantia" charset="0"/>
                <a:cs typeface="Arial Unicode MS" charset="0"/>
              </a:rPr>
              <a:t>Jackson wins easily – John Calhoun is V.P.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King Andrew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King Mob – Inauguration Party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Coalition of North, South and West</a:t>
            </a:r>
          </a:p>
          <a:p>
            <a:pPr lvl="1">
              <a:spcBef>
                <a:spcPts val="600"/>
              </a:spcBef>
              <a:buClr>
                <a:srgbClr val="CC4757"/>
              </a:buClr>
              <a:buSzPct val="85000"/>
              <a:buFont typeface="Wingdings 2" charset="0"/>
              <a:buChar char=""/>
            </a:pPr>
            <a:r>
              <a:rPr lang="en-US" sz="2500">
                <a:latin typeface="Constantia" charset="0"/>
                <a:cs typeface="Arial Unicode MS" charset="0"/>
              </a:rPr>
              <a:t>“Common Man”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3741738"/>
            <a:ext cx="2233612" cy="311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Jackson Background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Orphaned by age 14 – spotty education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Slashed by British soldier in Revolution when he refused to polish the soldier’s boots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Both brothers and his mother died in Revolution – mom was nursing soldiers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Country lawyer, merchant, planter – owned slaves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Marriage controversy </a:t>
            </a:r>
            <a:r>
              <a:rPr lang="en-US" sz="2800" dirty="0" smtClean="0">
                <a:latin typeface="Constantia" charset="0"/>
                <a:cs typeface="Arial Unicode MS" charset="0"/>
              </a:rPr>
              <a:t>(was she </a:t>
            </a:r>
            <a:r>
              <a:rPr lang="en-US" sz="2800" dirty="0" smtClean="0">
                <a:latin typeface="Constantia" charset="0"/>
                <a:cs typeface="Arial Unicode MS" charset="0"/>
              </a:rPr>
              <a:t>divorced from prior marriage?)</a:t>
            </a:r>
            <a:endParaRPr lang="en-US" sz="2800" dirty="0">
              <a:latin typeface="Constantia" charset="0"/>
              <a:cs typeface="Arial Unicode MS" charset="0"/>
            </a:endParaRP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13 duels – one man killed – let the other guy shoot first and Jackson was hit in the ribs but returned fire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>
                <a:solidFill>
                  <a:srgbClr val="FFF9E5"/>
                </a:solidFill>
                <a:latin typeface="Constantia" charset="0"/>
                <a:cs typeface="Arial Unicode MS" charset="0"/>
              </a:rPr>
              <a:t>A Popular Figure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404971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Indian Fighter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Hero of the Battle of New Orleans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Actions in Seminole War helped gain Florida</a:t>
            </a:r>
          </a:p>
          <a:p>
            <a:pPr>
              <a:spcBef>
                <a:spcPts val="700"/>
              </a:spcBef>
              <a:buClrTx/>
              <a:buSzPct val="85000"/>
              <a:buFontTx/>
              <a:buNone/>
            </a:pPr>
            <a:endParaRPr lang="en-US" sz="2800" dirty="0">
              <a:latin typeface="Constantia" charset="0"/>
              <a:cs typeface="Arial Unicode MS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908175"/>
            <a:ext cx="3643313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 dirty="0" err="1">
                <a:solidFill>
                  <a:srgbClr val="FFF9E5"/>
                </a:solidFill>
                <a:latin typeface="Constantia" charset="0"/>
                <a:cs typeface="Arial Unicode MS" charset="0"/>
              </a:rPr>
              <a:t>Jacksonian</a:t>
            </a:r>
            <a:r>
              <a:rPr lang="en-US" sz="3800" dirty="0">
                <a:solidFill>
                  <a:srgbClr val="FFF9E5"/>
                </a:solidFill>
                <a:latin typeface="Constantia" charset="0"/>
                <a:cs typeface="Arial Unicode MS" charset="0"/>
              </a:rPr>
              <a:t> Democracy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441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For the “common man</a:t>
            </a:r>
            <a:r>
              <a:rPr lang="en-US" sz="2800" dirty="0" smtClean="0">
                <a:latin typeface="Constantia" charset="0"/>
                <a:cs typeface="Arial Unicode MS" charset="0"/>
              </a:rPr>
              <a:t>”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 smtClean="0">
                <a:latin typeface="Constantia" charset="0"/>
                <a:cs typeface="Arial Unicode MS" charset="0"/>
              </a:rPr>
              <a:t>Increased public participation in government (e.g. electing judges rather than appointing them)</a:t>
            </a:r>
            <a:endParaRPr lang="en-US" sz="2800" dirty="0">
              <a:latin typeface="Constantia" charset="0"/>
              <a:cs typeface="Arial Unicode MS" charset="0"/>
            </a:endParaRP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800" dirty="0">
                <a:latin typeface="Constantia" charset="0"/>
                <a:cs typeface="Arial Unicode MS" charset="0"/>
              </a:rPr>
              <a:t>Spoils System – </a:t>
            </a:r>
            <a:r>
              <a:rPr lang="en-US" sz="2800" dirty="0" smtClean="0">
                <a:latin typeface="Constantia" charset="0"/>
                <a:cs typeface="Arial Unicode MS" charset="0"/>
              </a:rPr>
              <a:t>gave </a:t>
            </a:r>
            <a:r>
              <a:rPr lang="en-US" sz="2800" dirty="0">
                <a:latin typeface="Constantia" charset="0"/>
                <a:cs typeface="Arial Unicode MS" charset="0"/>
              </a:rPr>
              <a:t>government jobs to friends and loyal supporters</a:t>
            </a:r>
          </a:p>
          <a:p>
            <a:pPr>
              <a:spcBef>
                <a:spcPts val="700"/>
              </a:spcBef>
              <a:buClrTx/>
              <a:buSzPct val="85000"/>
              <a:buFontTx/>
              <a:buNone/>
            </a:pPr>
            <a:endParaRPr lang="en-US" sz="2800" dirty="0">
              <a:latin typeface="Constantia" charset="0"/>
              <a:cs typeface="Arial Unicode MS" charset="0"/>
            </a:endParaRP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None/>
            </a:pPr>
            <a:endParaRPr lang="en-US" sz="2800" dirty="0">
              <a:latin typeface="Constantia" charset="0"/>
              <a:cs typeface="Arial Unicode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990600"/>
            <a:ext cx="3810000" cy="5778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800" dirty="0">
                <a:solidFill>
                  <a:srgbClr val="FFF9E5"/>
                </a:solidFill>
                <a:latin typeface="Constantia" charset="0"/>
                <a:cs typeface="Arial Unicode MS" charset="0"/>
              </a:rPr>
              <a:t>A Strong Executive:  “King Andrew”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1447800"/>
            <a:ext cx="8382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400" dirty="0">
                <a:latin typeface="Constantia" charset="0"/>
                <a:cs typeface="Arial Unicode MS" charset="0"/>
              </a:rPr>
              <a:t>Kitchen Cabinet – ignored Cabinet in favor of friends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400" dirty="0">
                <a:latin typeface="Constantia" charset="0"/>
                <a:cs typeface="Arial Unicode MS" charset="0"/>
              </a:rPr>
              <a:t>Veto – more than all other presidents before him </a:t>
            </a:r>
            <a:r>
              <a:rPr lang="en-US" sz="2400" dirty="0" smtClean="0">
                <a:latin typeface="Constantia" charset="0"/>
                <a:cs typeface="Arial Unicode MS" charset="0"/>
              </a:rPr>
              <a:t>combined</a:t>
            </a:r>
          </a:p>
          <a:p>
            <a:pPr>
              <a:spcBef>
                <a:spcPts val="700"/>
              </a:spcBef>
              <a:buClr>
                <a:srgbClr val="FF6F61"/>
              </a:buClr>
              <a:buSzPct val="85000"/>
              <a:buFont typeface="Wingdings 2" charset="0"/>
              <a:buChar char=""/>
            </a:pPr>
            <a:r>
              <a:rPr lang="en-US" sz="2400" dirty="0" smtClean="0">
                <a:latin typeface="Constantia" charset="0"/>
                <a:cs typeface="Arial Unicode MS" charset="0"/>
              </a:rPr>
              <a:t>Opposed Supreme Court decision that recognized sovereignty of Cherokee Nation</a:t>
            </a:r>
            <a:endParaRPr lang="en-US" sz="2400" dirty="0">
              <a:latin typeface="Constantia" charset="0"/>
              <a:cs typeface="Arial Unicode MS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57600"/>
            <a:ext cx="2220913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657600"/>
            <a:ext cx="2490787" cy="248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135313"/>
            <a:ext cx="2628900" cy="37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nstantia"/>
        <a:ea typeface="ＭＳ Ｐゴシック"/>
        <a:cs typeface="Arial Unicode MS"/>
      </a:majorFont>
      <a:minorFont>
        <a:latin typeface="Constanti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786</Words>
  <Application>Microsoft Macintosh PowerPoint</Application>
  <PresentationFormat>On-screen Show (4:3)</PresentationFormat>
  <Paragraphs>117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Split with John Calhoun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subject>Abstract presentation design</dc:subject>
  <dc:creator>Pamela</dc:creator>
  <cp:keywords>abstract, yellow, orange, red, circles, flowers, warm, hot, summer, spring, bright</cp:keywords>
  <dc:description>Abstract, circles and flower design for multi-use presentations.</dc:description>
  <cp:lastModifiedBy>Dom Lambek</cp:lastModifiedBy>
  <cp:revision>39</cp:revision>
  <cp:lastPrinted>1601-01-01T00:00:00Z</cp:lastPrinted>
  <dcterms:created xsi:type="dcterms:W3CDTF">2009-10-10T16:55:24Z</dcterms:created>
  <dcterms:modified xsi:type="dcterms:W3CDTF">2016-06-09T02:28:26Z</dcterms:modified>
</cp:coreProperties>
</file>